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49523" y="1497105"/>
            <a:ext cx="8911687" cy="438374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Психологическая безопасность образовательного процесса в ДОО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7196-02D6-4496-9323-A0252679149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педагог-психолог Власова Ирина Сергеевна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8488" y="94796"/>
            <a:ext cx="8913124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5554" y="3083071"/>
            <a:ext cx="2708128" cy="27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9154" y="149599"/>
            <a:ext cx="8964705" cy="753035"/>
          </a:xfrm>
          <a:prstGeom prst="rect">
            <a:avLst/>
          </a:prstGeom>
        </p:spPr>
        <p:txBody>
          <a:bodyPr anchor="b"/>
          <a:lstStyle>
            <a:lvl1pPr algn="ctr">
              <a:defRPr sz="2200" b="0" baseline="0"/>
            </a:lvl1pPr>
          </a:lstStyle>
          <a:p>
            <a:r>
              <a:rPr lang="ru-RU" dirty="0" smtClean="0"/>
              <a:t>Рекомендации по обеспечению психологической безопасности детей в ДОО и семье.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7196-02D6-4496-9323-A0252679149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0" y="14959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Прямоугольник 2"/>
          <p:cNvSpPr/>
          <p:nvPr userDrawn="1"/>
        </p:nvSpPr>
        <p:spPr>
          <a:xfrm>
            <a:off x="1739153" y="902634"/>
            <a:ext cx="89647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Принимать каждого ребёнка таким, какой он есть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профессиональной деятельности опираться на добровольную помощь детей, включать их в организационные моменты, в различные виды детской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Быть затейником и участником детских игр и забав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Учитывать возрастные и индивидуальные особенности детей, быть всегда вместе с ними, а не делать что-либо за них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Привлекать родителей к образовательному процессу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Навязывание своих правил и требований против воли детей – это насилие, даже если ваши намерения благонравны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Запретов и строгих требований не должно быть слишком много - это ведёт к пассивности и низкой самооценке у воспитанников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Тихий, застенчивый ребёнок также нуждается в нашей профессиональной 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90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812" y="171995"/>
            <a:ext cx="8915399" cy="6258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ru-RU" dirty="0" smtClean="0"/>
              <a:t>Психологическая безопасность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3812" y="797859"/>
            <a:ext cx="8915399" cy="590774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- </a:t>
            </a:r>
            <a:r>
              <a:rPr lang="ru-RU" dirty="0" smtClean="0"/>
              <a:t>это состояние психологической защищенности ребенка от угроз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 smtClean="0"/>
              <a:t>достоинству, </a:t>
            </a:r>
            <a:endParaRPr lang="ru-RU" dirty="0" smtClean="0"/>
          </a:p>
          <a:p>
            <a:r>
              <a:rPr lang="ru-RU" dirty="0" smtClean="0"/>
              <a:t>душевному </a:t>
            </a:r>
            <a:r>
              <a:rPr lang="ru-RU" dirty="0" smtClean="0"/>
              <a:t>благополучию, </a:t>
            </a:r>
            <a:endParaRPr lang="ru-RU" dirty="0" smtClean="0"/>
          </a:p>
          <a:p>
            <a:r>
              <a:rPr lang="ru-RU" dirty="0" smtClean="0"/>
              <a:t>позитивному </a:t>
            </a:r>
            <a:r>
              <a:rPr lang="ru-RU" dirty="0" smtClean="0"/>
              <a:t>мировосприятию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отношению к самому себе.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7196-02D6-4496-9323-A02526791494}" type="datetimeFigureOut">
              <a:rPr lang="ru-RU" smtClean="0"/>
              <a:t>22.03.2023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5" y="3384176"/>
            <a:ext cx="6749772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43" y="249641"/>
            <a:ext cx="9847089" cy="128089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2400"/>
            </a:lvl1pPr>
          </a:lstStyle>
          <a:p>
            <a:r>
              <a:rPr lang="ru-RU" dirty="0" smtClean="0"/>
              <a:t>Одним наиболее важным компонентом психологической безопасности в образовательном учреждении является организация межличностных отношений.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5743" y="1530531"/>
            <a:ext cx="9847090" cy="5027023"/>
          </a:xfrm>
        </p:spPr>
        <p:txBody>
          <a:bodyPr>
            <a:no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1800" u="none"/>
            </a:lvl1pPr>
          </a:lstStyle>
          <a:p>
            <a:pPr lvl="0"/>
            <a:r>
              <a:rPr lang="ru-RU" dirty="0" smtClean="0"/>
              <a:t>Оно включает: </a:t>
            </a:r>
          </a:p>
          <a:p>
            <a:pPr lvl="0"/>
            <a:r>
              <a:rPr lang="ru-RU" dirty="0" smtClean="0"/>
              <a:t>Влияние педагога на развитие личности ребенка (стиль взаимоотношений, личностные характеристики педагога, педагогическое мастерство); </a:t>
            </a:r>
          </a:p>
          <a:p>
            <a:pPr lvl="0"/>
            <a:r>
              <a:rPr lang="ru-RU" dirty="0" smtClean="0"/>
              <a:t>Психологический климат в детском коллективе (межличностные взаимоотношения в группе сверстников); </a:t>
            </a:r>
          </a:p>
          <a:p>
            <a:pPr lvl="0"/>
            <a:r>
              <a:rPr lang="ru-RU" dirty="0" smtClean="0"/>
              <a:t>Психологический климат в педагогическом коллективе (мотивация к деятельности, стиль руководства, традиции, атмосфера).</a:t>
            </a:r>
          </a:p>
          <a:p>
            <a:pPr lvl="0"/>
            <a:r>
              <a:rPr lang="ru-RU" dirty="0" smtClean="0"/>
              <a:t>Психоэмоциональное состояние детей во многом зависит и от ритма жизни, который в дошкольном учреждении задается режимом дня, жизнь в заданном ритме должна оказывать положительное воздействие на состояние ребенка.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1" y="463046"/>
            <a:ext cx="126402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/>
          <a:srcRect l="20207" r="21762"/>
          <a:stretch/>
        </p:blipFill>
        <p:spPr>
          <a:xfrm>
            <a:off x="8964705" y="4876800"/>
            <a:ext cx="269837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338" y="68399"/>
            <a:ext cx="10280579" cy="9446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 b="0" cap="none"/>
            </a:lvl1pPr>
          </a:lstStyle>
          <a:p>
            <a:r>
              <a:rPr lang="ru-RU" dirty="0" smtClean="0"/>
              <a:t>Источники угрозы психологической безопасности ребенка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Внешние источники угрозы психологической безопасности ребенка бывают: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4337" y="1120588"/>
            <a:ext cx="10280579" cy="5316070"/>
          </a:xfrm>
        </p:spPr>
        <p:txBody>
          <a:bodyPr anchor="t">
            <a:normAutofit/>
          </a:bodyPr>
          <a:lstStyle>
            <a:lvl1pPr marL="285750" indent="-285750" algn="l">
              <a:buFont typeface="Wingdings" panose="05000000000000000000" pitchFamily="2" charset="2"/>
              <a:buChar char="Ø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манипулирование детьми; </a:t>
            </a:r>
          </a:p>
          <a:p>
            <a:pPr lvl="0"/>
            <a:r>
              <a:rPr lang="ru-RU" dirty="0" smtClean="0"/>
              <a:t>индивидуально-личностные особенности персонала; </a:t>
            </a:r>
          </a:p>
          <a:p>
            <a:pPr lvl="0"/>
            <a:r>
              <a:rPr lang="ru-RU" dirty="0" smtClean="0"/>
              <a:t>межличностные отношения детей в группе;</a:t>
            </a:r>
          </a:p>
          <a:p>
            <a:pPr lvl="0"/>
            <a:r>
              <a:rPr lang="ru-RU" dirty="0" smtClean="0"/>
              <a:t> враждебность окружающей среды; </a:t>
            </a:r>
          </a:p>
          <a:p>
            <a:pPr lvl="0"/>
            <a:r>
              <a:rPr lang="ru-RU" dirty="0" smtClean="0"/>
              <a:t>несоблюдение гигиенических требований к содержанию помещений, отсутствие режима проветривания; </a:t>
            </a:r>
          </a:p>
          <a:p>
            <a:pPr lvl="0"/>
            <a:r>
              <a:rPr lang="ru-RU" dirty="0" smtClean="0"/>
              <a:t>интеллектуально-физические и психоэмоциональные перегрузки;</a:t>
            </a:r>
          </a:p>
          <a:p>
            <a:pPr lvl="0"/>
            <a:r>
              <a:rPr lang="ru-RU" dirty="0" smtClean="0"/>
              <a:t> нерациональность и скудность питания, его однообразие, плохая организация; </a:t>
            </a:r>
          </a:p>
          <a:p>
            <a:pPr lvl="0"/>
            <a:r>
              <a:rPr lang="ru-RU" dirty="0" smtClean="0"/>
              <a:t>неправильная организация общения; </a:t>
            </a:r>
          </a:p>
          <a:p>
            <a:pPr lvl="0"/>
            <a:r>
              <a:rPr lang="ru-RU" dirty="0" smtClean="0"/>
              <a:t>недооценка значения закаливания, сокращение длительности пребывания на свежем воздухе; </a:t>
            </a:r>
          </a:p>
          <a:p>
            <a:pPr lvl="0"/>
            <a:r>
              <a:rPr lang="ru-RU" dirty="0" smtClean="0"/>
              <a:t>отсутствие пригодных условий; </a:t>
            </a:r>
          </a:p>
          <a:p>
            <a:pPr lvl="0"/>
            <a:r>
              <a:rPr lang="ru-RU" dirty="0" smtClean="0"/>
              <a:t>невнимание со стороны родителей, асоциальная семейная микросреда.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15706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950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95114" y="202294"/>
            <a:ext cx="9976932" cy="801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Внутренние источники угрозы психологической безопасности ребенка бывают: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95114" y="1004047"/>
            <a:ext cx="9976932" cy="554372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 b="0"/>
            </a:lvl1pPr>
          </a:lstStyle>
          <a:p>
            <a:pPr lvl="0"/>
            <a:r>
              <a:rPr lang="ru-RU" dirty="0" smtClean="0"/>
              <a:t>Вредные привычки как следствие неправильного воспитания в семье; </a:t>
            </a:r>
          </a:p>
          <a:p>
            <a:pPr lvl="0"/>
            <a:r>
              <a:rPr lang="ru-RU" dirty="0" smtClean="0"/>
              <a:t>Осознание своей </a:t>
            </a:r>
            <a:r>
              <a:rPr lang="ru-RU" dirty="0" smtClean="0"/>
              <a:t>не успешности </a:t>
            </a:r>
            <a:r>
              <a:rPr lang="ru-RU" dirty="0" smtClean="0"/>
              <a:t>на фоне других детей;</a:t>
            </a:r>
          </a:p>
          <a:p>
            <a:pPr lvl="0"/>
            <a:r>
              <a:rPr lang="ru-RU" dirty="0" smtClean="0"/>
              <a:t>индивидуально-личностные особенности; </a:t>
            </a:r>
          </a:p>
          <a:p>
            <a:pPr lvl="0"/>
            <a:r>
              <a:rPr lang="ru-RU" dirty="0" smtClean="0"/>
              <a:t>патология личностного развития.</a:t>
            </a:r>
          </a:p>
          <a:p>
            <a:pPr lvl="0"/>
            <a:r>
              <a:rPr lang="ru-RU" dirty="0" smtClean="0"/>
              <a:t>Общим источником угроз психологической безопасности ребенка является ложная информация, которая вводит в заблуждение, мир иллюзий. Например, обещание, что мама скоро придет, держит малыша в состоянии напряженного ожидания весь день.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A04478A-4064-409E-9DF0-7BAE447ABC48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346" y="4622800"/>
            <a:ext cx="2370927" cy="17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84337" y="62753"/>
            <a:ext cx="10392509" cy="11589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ru-RU" dirty="0" smtClean="0"/>
              <a:t>В психологии и педагогике разработано достаточно средств и методов, нацеленных на обеспечение психологической безопасности детей как в семье, так и в образовательных организациях.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4336" y="1221672"/>
            <a:ext cx="10392510" cy="5367387"/>
          </a:xfrm>
        </p:spPr>
        <p:txBody>
          <a:bodyPr>
            <a:normAutofit/>
          </a:bodyPr>
          <a:lstStyle>
            <a:lvl1pPr algn="l">
              <a:defRPr sz="1700"/>
            </a:lvl1pPr>
          </a:lstStyle>
          <a:p>
            <a:pPr lvl="0"/>
            <a:r>
              <a:rPr lang="ru-RU" dirty="0" smtClean="0"/>
              <a:t>К ним относятся:</a:t>
            </a:r>
          </a:p>
          <a:p>
            <a:pPr lvl="0"/>
            <a:r>
              <a:rPr lang="ru-RU" dirty="0" smtClean="0"/>
              <a:t>1. Разумное дозирование психических, эмоциональных и физических нагрузок. Чем младше ребенок, тем больше у него должно быть свободного времени для игры, общения со сверстниками и родителями, самостоятельной творческой деятельности.</a:t>
            </a:r>
          </a:p>
          <a:p>
            <a:pPr lvl="0"/>
            <a:r>
              <a:rPr lang="ru-RU" dirty="0" smtClean="0"/>
              <a:t>2. Наблюдение за самочувствием и настроением ребенка, выявление причин неблагополучия, организация своевременной помощи.</a:t>
            </a:r>
          </a:p>
          <a:p>
            <a:pPr lvl="0"/>
            <a:r>
              <a:rPr lang="ru-RU" dirty="0" smtClean="0"/>
              <a:t>3. Грамотная с точки зрения психологического и физического состояния детей организация режимных моментов (полноценный сон, достаточное время для прогулок, ограничение времени для просмотра телевизора или компьютерных игр).</a:t>
            </a:r>
          </a:p>
          <a:p>
            <a:pPr lvl="0"/>
            <a:r>
              <a:rPr lang="ru-RU" dirty="0" smtClean="0"/>
              <a:t>4. Предоставление ребенку максимально возможной в его возрасте самостоятельности и свободы.</a:t>
            </a:r>
          </a:p>
          <a:p>
            <a:pPr lvl="0"/>
            <a:r>
              <a:rPr lang="ru-RU" dirty="0" smtClean="0"/>
              <a:t>5. Профилактика нарушений психоэмоционального состояния детей с использованием водных процедур, массажа, психотерапевтических игр, простейших способов релаксации и т.п.</a:t>
            </a:r>
          </a:p>
          <a:p>
            <a:pPr lvl="0"/>
            <a:r>
              <a:rPr lang="ru-RU" dirty="0" smtClean="0"/>
              <a:t> Для обеспечения психологического комфорта ребенку взрослые могут использовать и такие методы воспитания и развития, как арт-терапия, </a:t>
            </a:r>
            <a:r>
              <a:rPr lang="ru-RU" dirty="0" err="1" smtClean="0"/>
              <a:t>сказкотерапия</a:t>
            </a:r>
            <a:r>
              <a:rPr lang="ru-RU" dirty="0" smtClean="0"/>
              <a:t>, песочная терапия, </a:t>
            </a:r>
            <a:r>
              <a:rPr lang="ru-RU" dirty="0" err="1" smtClean="0"/>
              <a:t>анималотерапия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91" y="28048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2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0" y="1155700"/>
            <a:ext cx="10573872" cy="5406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800" b="1" baseline="0"/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Имеет </a:t>
            </a:r>
            <a:r>
              <a:rPr lang="ru-RU" dirty="0" smtClean="0"/>
              <a:t>не менее важное значение в дошкольном образовании, выполняет информационную, развивающую, воспитывающую, организационную функции, а так же осуществляет функцию сохранения психологического здоровья.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Содержание </a:t>
            </a:r>
            <a:r>
              <a:rPr lang="ru-RU" dirty="0" smtClean="0"/>
              <a:t>материалов и оборудования в </a:t>
            </a:r>
            <a:r>
              <a:rPr lang="ru-RU" dirty="0" smtClean="0"/>
              <a:t>ДОО, </a:t>
            </a:r>
            <a:r>
              <a:rPr lang="ru-RU" dirty="0" smtClean="0"/>
              <a:t>их размещение, планировка помещений, их цветовые характеристики должны быть направлены на развитие положительных эмоций, созданием чувства защищенности и психологического комфорта дошкольников, представление им возможности найти себе удобное и безопасное место для коллективной и индивидуальной деятельности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связи с этим в дошкольной образовательной организации для развития дошкольников важно создавать психологически безопасную предметно-пространственную среду, которая удовлетворяла всем требованиям и условиям безопасности и способствовала бы психологическому развитию детей дошкольного возраста.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01271" y="215169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Предметно-развивающая среда в </a:t>
            </a:r>
            <a:r>
              <a:rPr lang="ru-RU" sz="2400" dirty="0" smtClean="0"/>
              <a:t> ДОО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50" y="0"/>
            <a:ext cx="2763350" cy="17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338" y="118490"/>
            <a:ext cx="10455262" cy="37456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Взаимодействие ДОУ и семьи по безопасности жизни детей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127431" y="118489"/>
            <a:ext cx="1588527" cy="37456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84338" y="734357"/>
            <a:ext cx="10455262" cy="5979459"/>
          </a:xfrm>
        </p:spPr>
        <p:txBody>
          <a:bodyPr anchor="ctr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600" b="0"/>
            </a:lvl1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1. Доброжелательный стиль общения педагогов с родителями. </a:t>
            </a:r>
          </a:p>
          <a:p>
            <a:pPr lvl="0"/>
            <a:r>
              <a:rPr lang="ru-RU" dirty="0" smtClean="0"/>
              <a:t>Позитивный настрой на общение является тем самым прочным фундаментом, на котором строится вся работа педагогов группы с родителями. В общении воспитателя с родителями неуместны категоричность, требовательный тон. Педагог общается с родителями ежедневно, и именно от него зависит, каким будет отношение семьи к детскому саду в целом.</a:t>
            </a:r>
          </a:p>
          <a:p>
            <a:pPr lvl="0"/>
            <a:r>
              <a:rPr lang="ru-RU" dirty="0" smtClean="0"/>
              <a:t>2. Индивидуальный подход.</a:t>
            </a:r>
          </a:p>
          <a:p>
            <a:pPr lvl="0"/>
            <a:r>
              <a:rPr lang="ru-RU" dirty="0" smtClean="0"/>
              <a:t>Необходим не только в работе с детьми, но и в работе с родителями. Воспитатель, общаясь с родителями, должен чувствовать ситуацию, настроение мамы или папы. Здесь пригодится и человеческое и педагогическое умение воспитателя успокоить родителя, посочувствовать и вместе подумать, как помочь ребенку в той или иной ситуации.</a:t>
            </a:r>
          </a:p>
          <a:p>
            <a:pPr lvl="0"/>
            <a:r>
              <a:rPr lang="ru-RU" dirty="0" smtClean="0"/>
              <a:t>3. Сотрудничество, а не наставничество.</a:t>
            </a:r>
          </a:p>
          <a:p>
            <a:pPr lvl="0"/>
            <a:r>
              <a:rPr lang="ru-RU" dirty="0" smtClean="0"/>
              <a:t>Современные папы и мамы в большинстве своем люди грамотные, и, конечно, хорошо знающие, как им надо воспитывать своих собственных детей. Поэтому позиция наставления и простой пропаганды педагогических знаний, сегодня вряд ли принесет положительные результаты. Гораздо эффективнее будут создание атмосферы взаимопомощи и поддержки семьи в сложных педагогических ситуациях.</a:t>
            </a:r>
          </a:p>
          <a:p>
            <a:pPr lvl="0"/>
            <a:r>
              <a:rPr lang="ru-RU" dirty="0" smtClean="0"/>
              <a:t>Для того, чтобы спланировать работу с родителями, надо хорошо знать родителей своих воспитанников. Начните с анализа социального состава родителей, их настроя и ожиданий от пребывания ребенка в д/саду. Проведение анкетирования, личных бесед на эту тему поможет правильно выстроить работу с родителями, сделать её эффективной, подобрать интересные формы взаимодействия с семьей.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1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0" y="131669"/>
            <a:ext cx="1588527" cy="41517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Прямоугольник 4"/>
          <p:cNvSpPr/>
          <p:nvPr userDrawn="1"/>
        </p:nvSpPr>
        <p:spPr>
          <a:xfrm>
            <a:off x="1371599" y="157162"/>
            <a:ext cx="1009425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Возможны следующие направления работы воспитателей с родителями: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собраний (общих и групповых) с целью информирования родителей о совместной работе и стимулирования их активного участия в ней;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Ознакомление родителей с работой детского сада по предлагаемой программе (собрания, открытые занятия, специальные экспозиции, тематические видеофильмы);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Ознакомление родителей с результатами обучения детей (открытые занятия, различные общие мероприятия, информация в «уголках родителей»).</a:t>
            </a:r>
          </a:p>
          <a:p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детей - почти всегда дело рук их родителей.</a:t>
            </a:r>
          </a:p>
          <a:p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быть внимательным к своему ребенку, быть достойным его доверия - и большинство несчастных случаев можно будет предупредить.</a:t>
            </a:r>
          </a:p>
          <a:p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Вся работа по безопасности жизни состоит в очень большом значении положительного примера в поведении взрослых. Поэтому нам следует не только учитывать это самим, но и уделять значимое внимание работе с родителями, с которыми необходимо достичь полного взаимопонимания. Родители должны осознать, что нельзя требовать от ребенка выполнения какого-либо правила поведения, если взрослые сами не всегда ему следуют (например, сложно объяснить детям, что надо пользоваться носовым платком, если родители сами этого не делают). А разные требования, предъявляемые детям в детском саду и дома, могут вызвать у них растерянность, обиду или даже агрессию.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3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809" y="948916"/>
            <a:ext cx="8915400" cy="260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№88 общеразвивающего вида» г. Сыктывкара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Психологическая </a:t>
            </a:r>
            <a:r>
              <a:rPr lang="ru-RU" dirty="0" smtClean="0"/>
              <a:t>безопасность образовательного процесса в </a:t>
            </a:r>
            <a:r>
              <a:rPr lang="ru-RU" dirty="0" smtClean="0"/>
              <a:t>ДОО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7196-02D6-4496-9323-A0252679149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1897" y="6135808"/>
            <a:ext cx="4827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Власова Ирина Сергеевна, </a:t>
            </a:r>
            <a:r>
              <a:rPr lang="ru-RU" dirty="0" smtClean="0">
                <a:solidFill>
                  <a:prstClr val="black"/>
                </a:solidFill>
              </a:rPr>
              <a:t>педагог-психолог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2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89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0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0" algn="ctr" defTabSz="457200" rtl="0" eaLnBrk="1" latinLnBrk="0" hangingPunct="1">
        <a:lnSpc>
          <a:spcPct val="115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None/>
        <a:defRPr sz="3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607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6" baseType="lpstr">
      <vt:lpstr>Calibri</vt:lpstr>
      <vt:lpstr>Century Gothic</vt:lpstr>
      <vt:lpstr>Times New Roman</vt:lpstr>
      <vt:lpstr>Wingdings</vt:lpstr>
      <vt:lpstr>Wingdings 3</vt:lpstr>
      <vt:lpstr>Легкий дым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Учетная запись Майкрософт</cp:lastModifiedBy>
  <cp:revision>28</cp:revision>
  <dcterms:created xsi:type="dcterms:W3CDTF">2023-03-20T12:43:15Z</dcterms:created>
  <dcterms:modified xsi:type="dcterms:W3CDTF">2023-03-22T07:01:47Z</dcterms:modified>
</cp:coreProperties>
</file>